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Anonymous Pro" panose="02060609030202000504" pitchFamily="49" charset="0"/>
      <p:regular r:id="rId14"/>
    </p:embeddedFont>
    <p:embeddedFont>
      <p:font typeface="Anonymous Pro Bold" panose="02060809030202000504" pitchFamily="49" charset="0"/>
      <p:regular r:id="rId15"/>
      <p:bold r:id="rId16"/>
    </p:embeddedFont>
    <p:embeddedFont>
      <p:font typeface="Calibri" panose="020F0502020204030204" pitchFamily="34" charset="0"/>
      <p:regular r:id="rId17"/>
      <p:bold r:id="rId18"/>
      <p:italic r:id="rId19"/>
      <p:boldItalic r:id="rId20"/>
    </p:embeddedFont>
    <p:embeddedFont>
      <p:font typeface="Canva Sans" panose="020B0503030501040103" pitchFamily="3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4640" autoAdjust="0"/>
  </p:normalViewPr>
  <p:slideViewPr>
    <p:cSldViewPr>
      <p:cViewPr varScale="1">
        <p:scale>
          <a:sx n="71" d="100"/>
          <a:sy n="71" d="100"/>
        </p:scale>
        <p:origin x="760"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2/17/23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5801" b="35627"/>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4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30377" y="9258300"/>
            <a:ext cx="3060805" cy="3083228"/>
          </a:xfrm>
          <a:prstGeom prst="rect">
            <a:avLst/>
          </a:prstGeom>
        </p:spPr>
      </p:pic>
      <p:pic>
        <p:nvPicPr>
          <p:cNvPr id="4" name="Picture 4"/>
          <p:cNvPicPr>
            <a:picLocks noChangeAspect="1"/>
          </p:cNvPicPr>
          <p:nvPr/>
        </p:nvPicPr>
        <p:blipFill>
          <a:blip r:embed="rId3">
            <a:alphaModFix amt="4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557573" y="9258300"/>
            <a:ext cx="3060805" cy="3083228"/>
          </a:xfrm>
          <a:prstGeom prst="rect">
            <a:avLst/>
          </a:prstGeom>
        </p:spPr>
      </p:pic>
      <p:sp>
        <p:nvSpPr>
          <p:cNvPr id="5" name="TextBox 5"/>
          <p:cNvSpPr txBox="1"/>
          <p:nvPr/>
        </p:nvSpPr>
        <p:spPr>
          <a:xfrm>
            <a:off x="200025" y="5828761"/>
            <a:ext cx="17259300" cy="2114550"/>
          </a:xfrm>
          <a:prstGeom prst="rect">
            <a:avLst/>
          </a:prstGeom>
        </p:spPr>
        <p:txBody>
          <a:bodyPr lIns="0" tIns="0" rIns="0" bIns="0" rtlCol="0" anchor="t">
            <a:spAutoFit/>
          </a:bodyPr>
          <a:lstStyle/>
          <a:p>
            <a:pPr algn="l">
              <a:lnSpc>
                <a:spcPts val="10080"/>
              </a:lnSpc>
            </a:pPr>
            <a:r>
              <a:rPr lang="en-US" sz="7200">
                <a:solidFill>
                  <a:srgbClr val="FFFFFF"/>
                </a:solidFill>
                <a:latin typeface="Anonymous Pro Bold"/>
              </a:rPr>
              <a:t>MICROSOFT STUDIO MOVIE ANALYSIS </a:t>
            </a:r>
          </a:p>
          <a:p>
            <a:pPr>
              <a:lnSpc>
                <a:spcPts val="6719"/>
              </a:lnSpc>
              <a:spcBef>
                <a:spcPct val="0"/>
              </a:spcBef>
            </a:pPr>
            <a:r>
              <a:rPr lang="en-US" sz="4800">
                <a:solidFill>
                  <a:srgbClr val="FFFFFF"/>
                </a:solidFill>
                <a:latin typeface="Anonymous Pro"/>
              </a:rPr>
              <a:t>DATA ANALYSIS PROJECT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50798" y="6247194"/>
            <a:ext cx="7758401" cy="2512695"/>
          </a:xfrm>
          <a:prstGeom prst="rect">
            <a:avLst/>
          </a:prstGeom>
        </p:spPr>
        <p:txBody>
          <a:bodyPr lIns="0" tIns="0" rIns="0" bIns="0" rtlCol="0" anchor="t">
            <a:spAutoFit/>
          </a:bodyPr>
          <a:lstStyle/>
          <a:p>
            <a:pPr>
              <a:lnSpc>
                <a:spcPts val="10080"/>
              </a:lnSpc>
              <a:spcBef>
                <a:spcPct val="0"/>
              </a:spcBef>
            </a:pPr>
            <a:r>
              <a:rPr lang="en-US" sz="7200">
                <a:solidFill>
                  <a:srgbClr val="FFFFFF"/>
                </a:solidFill>
                <a:latin typeface="Anonymous Pro Bold"/>
              </a:rPr>
              <a:t>CONCLUSIONS &amp; RECOMMENDATIONS </a:t>
            </a:r>
            <a:r>
              <a:rPr lang="en-US" sz="7200">
                <a:solidFill>
                  <a:srgbClr val="FFFFFF"/>
                </a:solidFill>
                <a:latin typeface="Anonymous Pro"/>
              </a:rPr>
              <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6242" b="45789"/>
          <a:stretch>
            <a:fillRect/>
          </a:stretch>
        </p:blipFill>
        <p:spPr>
          <a:xfrm>
            <a:off x="0" y="0"/>
            <a:ext cx="18288000" cy="10287000"/>
          </a:xfrm>
          <a:prstGeom prst="rect">
            <a:avLst/>
          </a:prstGeom>
        </p:spPr>
      </p:pic>
      <p:sp>
        <p:nvSpPr>
          <p:cNvPr id="3" name="AutoShape 3"/>
          <p:cNvSpPr/>
          <p:nvPr/>
        </p:nvSpPr>
        <p:spPr>
          <a:xfrm rot="-5400000">
            <a:off x="-3912141" y="5147024"/>
            <a:ext cx="10853325" cy="9525"/>
          </a:xfrm>
          <a:prstGeom prst="rect">
            <a:avLst/>
          </a:prstGeom>
          <a:solidFill>
            <a:srgbClr val="FFFFFF"/>
          </a:solidFill>
        </p:spPr>
      </p:sp>
      <p:sp>
        <p:nvSpPr>
          <p:cNvPr id="4" name="TextBox 4"/>
          <p:cNvSpPr txBox="1"/>
          <p:nvPr/>
        </p:nvSpPr>
        <p:spPr>
          <a:xfrm>
            <a:off x="2246703" y="1444980"/>
            <a:ext cx="15651111" cy="9327369"/>
          </a:xfrm>
          <a:prstGeom prst="rect">
            <a:avLst/>
          </a:prstGeom>
        </p:spPr>
        <p:txBody>
          <a:bodyPr lIns="0" tIns="0" rIns="0" bIns="0" rtlCol="0" anchor="t">
            <a:spAutoFit/>
          </a:bodyPr>
          <a:lstStyle/>
          <a:p>
            <a:pPr>
              <a:lnSpc>
                <a:spcPts val="6156"/>
              </a:lnSpc>
            </a:pPr>
            <a:endParaRPr/>
          </a:p>
          <a:p>
            <a:pPr marL="800776" lvl="1" indent="-400388">
              <a:lnSpc>
                <a:spcPts val="6156"/>
              </a:lnSpc>
              <a:buFont typeface="Arial"/>
              <a:buChar char="•"/>
            </a:pPr>
            <a:r>
              <a:rPr lang="en-US" sz="3709">
                <a:solidFill>
                  <a:srgbClr val="FFFFFF"/>
                </a:solidFill>
                <a:latin typeface="Anonymous Pro"/>
              </a:rPr>
              <a:t>From the analysis, it was noted that, overall there is a strong positive correlation between the Production Budget and the Domestic and Worldwide Gross.</a:t>
            </a:r>
          </a:p>
          <a:p>
            <a:pPr marL="800776" lvl="1" indent="-400388">
              <a:lnSpc>
                <a:spcPts val="6156"/>
              </a:lnSpc>
              <a:buFont typeface="Arial"/>
              <a:buChar char="•"/>
            </a:pPr>
            <a:r>
              <a:rPr lang="en-US" sz="3709">
                <a:solidFill>
                  <a:srgbClr val="FFFFFF"/>
                </a:solidFill>
                <a:latin typeface="Anonymous Pro"/>
              </a:rPr>
              <a:t>Overall movies in the Adventure Genre Outperformed movies in other Genres.</a:t>
            </a:r>
          </a:p>
          <a:p>
            <a:pPr marL="800776" lvl="1" indent="-400388">
              <a:lnSpc>
                <a:spcPts val="6156"/>
              </a:lnSpc>
              <a:buFont typeface="Arial"/>
              <a:buChar char="•"/>
            </a:pPr>
            <a:r>
              <a:rPr lang="en-US" sz="3709">
                <a:solidFill>
                  <a:srgbClr val="FFFFFF"/>
                </a:solidFill>
                <a:latin typeface="Anonymous Pro"/>
              </a:rPr>
              <a:t>The Horror Genre grossed the highest amount in terms of both Domestic and Worldwide Gross. However it should be noted that the reason for this is due to the Avatar Movie, an outlier, which had significant success at the Box Office due to several reasons.</a:t>
            </a:r>
          </a:p>
          <a:p>
            <a:pPr marL="800776" lvl="1" indent="-400388">
              <a:lnSpc>
                <a:spcPts val="6156"/>
              </a:lnSpc>
              <a:buFont typeface="Arial"/>
              <a:buChar char="•"/>
            </a:pPr>
            <a:endParaRPr lang="en-US" sz="3709">
              <a:solidFill>
                <a:srgbClr val="FFFFFF"/>
              </a:solidFill>
              <a:latin typeface="Anonymous Pro"/>
            </a:endParaRPr>
          </a:p>
        </p:txBody>
      </p:sp>
      <p:sp>
        <p:nvSpPr>
          <p:cNvPr id="5" name="TextBox 5"/>
          <p:cNvSpPr txBox="1"/>
          <p:nvPr/>
        </p:nvSpPr>
        <p:spPr>
          <a:xfrm>
            <a:off x="2246703" y="882265"/>
            <a:ext cx="13300810" cy="1034415"/>
          </a:xfrm>
          <a:prstGeom prst="rect">
            <a:avLst/>
          </a:prstGeom>
        </p:spPr>
        <p:txBody>
          <a:bodyPr lIns="0" tIns="0" rIns="0" bIns="0" rtlCol="0" anchor="t">
            <a:spAutoFit/>
          </a:bodyPr>
          <a:lstStyle/>
          <a:p>
            <a:pPr>
              <a:lnSpc>
                <a:spcPts val="7920"/>
              </a:lnSpc>
            </a:pPr>
            <a:r>
              <a:rPr lang="en-US" sz="7200">
                <a:solidFill>
                  <a:srgbClr val="FFFFFF"/>
                </a:solidFill>
                <a:latin typeface="Anonymous Pro Bold"/>
              </a:rPr>
              <a:t>Conclusions </a:t>
            </a:r>
          </a:p>
        </p:txBody>
      </p:sp>
      <p:sp>
        <p:nvSpPr>
          <p:cNvPr id="6" name="TextBox 6"/>
          <p:cNvSpPr txBox="1"/>
          <p:nvPr/>
        </p:nvSpPr>
        <p:spPr>
          <a:xfrm rot="-5400000">
            <a:off x="-175588" y="8539627"/>
            <a:ext cx="2141876" cy="266700"/>
          </a:xfrm>
          <a:prstGeom prst="rect">
            <a:avLst/>
          </a:prstGeom>
        </p:spPr>
        <p:txBody>
          <a:bodyPr lIns="0" tIns="0" rIns="0" bIns="0" rtlCol="0" anchor="t">
            <a:spAutoFit/>
          </a:bodyPr>
          <a:lstStyle/>
          <a:p>
            <a:pPr>
              <a:lnSpc>
                <a:spcPts val="2100"/>
              </a:lnSpc>
            </a:pPr>
            <a:r>
              <a:rPr lang="en-US" sz="1500">
                <a:solidFill>
                  <a:srgbClr val="FFFFFF"/>
                </a:solidFill>
                <a:latin typeface="Anonymous Pro"/>
              </a:rPr>
              <a:t>Conclusions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785" r="3785" b="20471"/>
          <a:stretch>
            <a:fillRect/>
          </a:stretch>
        </p:blipFill>
        <p:spPr>
          <a:xfrm>
            <a:off x="0" y="0"/>
            <a:ext cx="18288000" cy="10287000"/>
          </a:xfrm>
          <a:prstGeom prst="rect">
            <a:avLst/>
          </a:prstGeom>
        </p:spPr>
      </p:pic>
      <p:sp>
        <p:nvSpPr>
          <p:cNvPr id="3" name="AutoShape 3"/>
          <p:cNvSpPr/>
          <p:nvPr/>
        </p:nvSpPr>
        <p:spPr>
          <a:xfrm rot="-5400000">
            <a:off x="-3912141" y="5147024"/>
            <a:ext cx="10853325" cy="9525"/>
          </a:xfrm>
          <a:prstGeom prst="rect">
            <a:avLst/>
          </a:prstGeom>
          <a:solidFill>
            <a:srgbClr val="FFFFFF"/>
          </a:solidFill>
        </p:spPr>
      </p:sp>
      <p:sp>
        <p:nvSpPr>
          <p:cNvPr id="4" name="TextBox 4"/>
          <p:cNvSpPr txBox="1"/>
          <p:nvPr/>
        </p:nvSpPr>
        <p:spPr>
          <a:xfrm>
            <a:off x="2246703" y="2352179"/>
            <a:ext cx="15746884" cy="8546319"/>
          </a:xfrm>
          <a:prstGeom prst="rect">
            <a:avLst/>
          </a:prstGeom>
        </p:spPr>
        <p:txBody>
          <a:bodyPr lIns="0" tIns="0" rIns="0" bIns="0" rtlCol="0" anchor="t">
            <a:spAutoFit/>
          </a:bodyPr>
          <a:lstStyle/>
          <a:p>
            <a:pPr>
              <a:lnSpc>
                <a:spcPts val="6156"/>
              </a:lnSpc>
            </a:pPr>
            <a:endParaRPr/>
          </a:p>
          <a:p>
            <a:pPr>
              <a:lnSpc>
                <a:spcPts val="6156"/>
              </a:lnSpc>
            </a:pPr>
            <a:r>
              <a:rPr lang="en-US" sz="3709">
                <a:solidFill>
                  <a:srgbClr val="FFFFFF"/>
                </a:solidFill>
                <a:latin typeface="Anonymous Pro"/>
              </a:rPr>
              <a:t>1. Microsoft's movie studio should be willing to invest significant capital into their movies, the ten top grossing movies had an average Production Budget of 244,560,000. </a:t>
            </a:r>
          </a:p>
          <a:p>
            <a:pPr>
              <a:lnSpc>
                <a:spcPts val="6156"/>
              </a:lnSpc>
            </a:pPr>
            <a:endParaRPr lang="en-US" sz="3709">
              <a:solidFill>
                <a:srgbClr val="FFFFFF"/>
              </a:solidFill>
              <a:latin typeface="Anonymous Pro"/>
            </a:endParaRPr>
          </a:p>
          <a:p>
            <a:pPr>
              <a:lnSpc>
                <a:spcPts val="6156"/>
              </a:lnSpc>
            </a:pPr>
            <a:r>
              <a:rPr lang="en-US" sz="3709">
                <a:solidFill>
                  <a:srgbClr val="FFFFFF"/>
                </a:solidFill>
                <a:latin typeface="Anonymous Pro"/>
              </a:rPr>
              <a:t>2. Movies in the Action,Adventure,Sci-Fi Genre seem to perform overall very well. Microsoft should invested in these Genres.</a:t>
            </a:r>
          </a:p>
          <a:p>
            <a:pPr>
              <a:lnSpc>
                <a:spcPts val="6156"/>
              </a:lnSpc>
            </a:pPr>
            <a:endParaRPr lang="en-US" sz="3709">
              <a:solidFill>
                <a:srgbClr val="FFFFFF"/>
              </a:solidFill>
              <a:latin typeface="Anonymous Pro"/>
            </a:endParaRPr>
          </a:p>
          <a:p>
            <a:pPr>
              <a:lnSpc>
                <a:spcPts val="6156"/>
              </a:lnSpc>
            </a:pPr>
            <a:endParaRPr lang="en-US" sz="3709">
              <a:solidFill>
                <a:srgbClr val="FFFFFF"/>
              </a:solidFill>
              <a:latin typeface="Anonymous Pro"/>
            </a:endParaRPr>
          </a:p>
          <a:p>
            <a:pPr>
              <a:lnSpc>
                <a:spcPts val="6156"/>
              </a:lnSpc>
            </a:pPr>
            <a:endParaRPr lang="en-US" sz="3709">
              <a:solidFill>
                <a:srgbClr val="FFFFFF"/>
              </a:solidFill>
              <a:latin typeface="Anonymous Pro"/>
            </a:endParaRPr>
          </a:p>
        </p:txBody>
      </p:sp>
      <p:sp>
        <p:nvSpPr>
          <p:cNvPr id="5" name="TextBox 5"/>
          <p:cNvSpPr txBox="1"/>
          <p:nvPr/>
        </p:nvSpPr>
        <p:spPr>
          <a:xfrm>
            <a:off x="2246703" y="1085850"/>
            <a:ext cx="13300810" cy="1034415"/>
          </a:xfrm>
          <a:prstGeom prst="rect">
            <a:avLst/>
          </a:prstGeom>
        </p:spPr>
        <p:txBody>
          <a:bodyPr lIns="0" tIns="0" rIns="0" bIns="0" rtlCol="0" anchor="t">
            <a:spAutoFit/>
          </a:bodyPr>
          <a:lstStyle/>
          <a:p>
            <a:pPr>
              <a:lnSpc>
                <a:spcPts val="7920"/>
              </a:lnSpc>
            </a:pPr>
            <a:r>
              <a:rPr lang="en-US" sz="7200">
                <a:solidFill>
                  <a:srgbClr val="FFFFFF"/>
                </a:solidFill>
                <a:latin typeface="Anonymous Pro Bold"/>
              </a:rPr>
              <a:t>Recommendations </a:t>
            </a:r>
          </a:p>
        </p:txBody>
      </p:sp>
      <p:sp>
        <p:nvSpPr>
          <p:cNvPr id="6" name="TextBox 6"/>
          <p:cNvSpPr txBox="1"/>
          <p:nvPr/>
        </p:nvSpPr>
        <p:spPr>
          <a:xfrm rot="-5400000">
            <a:off x="-175588" y="8539627"/>
            <a:ext cx="2141876" cy="266700"/>
          </a:xfrm>
          <a:prstGeom prst="rect">
            <a:avLst/>
          </a:prstGeom>
        </p:spPr>
        <p:txBody>
          <a:bodyPr lIns="0" tIns="0" rIns="0" bIns="0" rtlCol="0" anchor="t">
            <a:spAutoFit/>
          </a:bodyPr>
          <a:lstStyle/>
          <a:p>
            <a:pPr>
              <a:lnSpc>
                <a:spcPts val="2100"/>
              </a:lnSpc>
            </a:pPr>
            <a:r>
              <a:rPr lang="en-US" sz="1500">
                <a:solidFill>
                  <a:srgbClr val="FFFFFF"/>
                </a:solidFill>
                <a:latin typeface="Anonymous Pro"/>
              </a:rPr>
              <a:t>Recommendations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6242" b="45789"/>
          <a:stretch>
            <a:fillRect/>
          </a:stretch>
        </p:blipFill>
        <p:spPr>
          <a:xfrm>
            <a:off x="0" y="0"/>
            <a:ext cx="18288000" cy="10287000"/>
          </a:xfrm>
          <a:prstGeom prst="rect">
            <a:avLst/>
          </a:prstGeom>
        </p:spPr>
      </p:pic>
      <p:sp>
        <p:nvSpPr>
          <p:cNvPr id="3" name="AutoShape 3"/>
          <p:cNvSpPr/>
          <p:nvPr/>
        </p:nvSpPr>
        <p:spPr>
          <a:xfrm rot="-5400000">
            <a:off x="-3912141" y="5147024"/>
            <a:ext cx="10853325" cy="9525"/>
          </a:xfrm>
          <a:prstGeom prst="rect">
            <a:avLst/>
          </a:prstGeom>
          <a:solidFill>
            <a:srgbClr val="FFFFFF"/>
          </a:solidFill>
        </p:spPr>
      </p:sp>
      <p:sp>
        <p:nvSpPr>
          <p:cNvPr id="4" name="TextBox 4"/>
          <p:cNvSpPr txBox="1"/>
          <p:nvPr/>
        </p:nvSpPr>
        <p:spPr>
          <a:xfrm>
            <a:off x="2246703" y="3448880"/>
            <a:ext cx="15623816" cy="4641069"/>
          </a:xfrm>
          <a:prstGeom prst="rect">
            <a:avLst/>
          </a:prstGeom>
        </p:spPr>
        <p:txBody>
          <a:bodyPr lIns="0" tIns="0" rIns="0" bIns="0" rtlCol="0" anchor="t">
            <a:spAutoFit/>
          </a:bodyPr>
          <a:lstStyle/>
          <a:p>
            <a:pPr>
              <a:lnSpc>
                <a:spcPts val="6156"/>
              </a:lnSpc>
            </a:pPr>
            <a:endParaRPr/>
          </a:p>
          <a:p>
            <a:pPr marL="800776" lvl="1" indent="-400388">
              <a:lnSpc>
                <a:spcPts val="6156"/>
              </a:lnSpc>
              <a:buFont typeface="Arial"/>
              <a:buChar char="•"/>
            </a:pPr>
            <a:r>
              <a:rPr lang="en-US" sz="3709">
                <a:solidFill>
                  <a:srgbClr val="FFFFFF"/>
                </a:solidFill>
                <a:latin typeface="Anonymous Pro"/>
              </a:rPr>
              <a:t> Business Problem</a:t>
            </a:r>
          </a:p>
          <a:p>
            <a:pPr>
              <a:lnSpc>
                <a:spcPts val="6156"/>
              </a:lnSpc>
            </a:pPr>
            <a:r>
              <a:rPr lang="en-US" sz="3709">
                <a:solidFill>
                  <a:srgbClr val="FFFFFF"/>
                </a:solidFill>
                <a:latin typeface="Anonymous Pro"/>
              </a:rPr>
              <a:t> 2. Data Understanding</a:t>
            </a:r>
          </a:p>
          <a:p>
            <a:pPr>
              <a:lnSpc>
                <a:spcPts val="6156"/>
              </a:lnSpc>
            </a:pPr>
            <a:r>
              <a:rPr lang="en-US" sz="3709">
                <a:solidFill>
                  <a:srgbClr val="FFFFFF"/>
                </a:solidFill>
                <a:latin typeface="Anonymous Pro"/>
              </a:rPr>
              <a:t> 3. Data Preparation</a:t>
            </a:r>
          </a:p>
          <a:p>
            <a:pPr>
              <a:lnSpc>
                <a:spcPts val="6156"/>
              </a:lnSpc>
            </a:pPr>
            <a:r>
              <a:rPr lang="en-US" sz="3709">
                <a:solidFill>
                  <a:srgbClr val="FFFFFF"/>
                </a:solidFill>
                <a:latin typeface="Anonymous Pro"/>
              </a:rPr>
              <a:t> 4. Data Analysis</a:t>
            </a:r>
          </a:p>
          <a:p>
            <a:pPr>
              <a:lnSpc>
                <a:spcPts val="6156"/>
              </a:lnSpc>
            </a:pPr>
            <a:r>
              <a:rPr lang="en-US" sz="3709">
                <a:solidFill>
                  <a:srgbClr val="FFFFFF"/>
                </a:solidFill>
                <a:latin typeface="Anonymous Pro"/>
              </a:rPr>
              <a:t> 5. Conclusions and Recommendations </a:t>
            </a:r>
          </a:p>
        </p:txBody>
      </p:sp>
      <p:sp>
        <p:nvSpPr>
          <p:cNvPr id="5" name="TextBox 5"/>
          <p:cNvSpPr txBox="1"/>
          <p:nvPr/>
        </p:nvSpPr>
        <p:spPr>
          <a:xfrm>
            <a:off x="2246703" y="1591949"/>
            <a:ext cx="13300810" cy="1034415"/>
          </a:xfrm>
          <a:prstGeom prst="rect">
            <a:avLst/>
          </a:prstGeom>
        </p:spPr>
        <p:txBody>
          <a:bodyPr lIns="0" tIns="0" rIns="0" bIns="0" rtlCol="0" anchor="t">
            <a:spAutoFit/>
          </a:bodyPr>
          <a:lstStyle/>
          <a:p>
            <a:pPr>
              <a:lnSpc>
                <a:spcPts val="7920"/>
              </a:lnSpc>
            </a:pPr>
            <a:r>
              <a:rPr lang="en-US" sz="7200">
                <a:solidFill>
                  <a:srgbClr val="FFFFFF"/>
                </a:solidFill>
                <a:latin typeface="Anonymous Pro Bold"/>
              </a:rPr>
              <a:t>Experimental Design </a:t>
            </a:r>
          </a:p>
        </p:txBody>
      </p:sp>
      <p:sp>
        <p:nvSpPr>
          <p:cNvPr id="6" name="TextBox 6"/>
          <p:cNvSpPr txBox="1"/>
          <p:nvPr/>
        </p:nvSpPr>
        <p:spPr>
          <a:xfrm rot="-5400000">
            <a:off x="-175588" y="8539627"/>
            <a:ext cx="2141876" cy="266700"/>
          </a:xfrm>
          <a:prstGeom prst="rect">
            <a:avLst/>
          </a:prstGeom>
        </p:spPr>
        <p:txBody>
          <a:bodyPr lIns="0" tIns="0" rIns="0" bIns="0" rtlCol="0" anchor="t">
            <a:spAutoFit/>
          </a:bodyPr>
          <a:lstStyle/>
          <a:p>
            <a:pPr>
              <a:lnSpc>
                <a:spcPts val="2100"/>
              </a:lnSpc>
            </a:pPr>
            <a:r>
              <a:rPr lang="en-US" sz="1500">
                <a:solidFill>
                  <a:srgbClr val="FFFFFF"/>
                </a:solidFill>
                <a:latin typeface="Anonymous Pro"/>
              </a:rPr>
              <a:t>Experimental Design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AutoShape 3"/>
          <p:cNvSpPr/>
          <p:nvPr/>
        </p:nvSpPr>
        <p:spPr>
          <a:xfrm rot="-5400000">
            <a:off x="-3912141" y="5147024"/>
            <a:ext cx="10853325" cy="9525"/>
          </a:xfrm>
          <a:prstGeom prst="rect">
            <a:avLst/>
          </a:prstGeom>
          <a:solidFill>
            <a:srgbClr val="FFFFFF"/>
          </a:solidFill>
        </p:spPr>
      </p:sp>
      <p:sp>
        <p:nvSpPr>
          <p:cNvPr id="4" name="TextBox 4"/>
          <p:cNvSpPr txBox="1"/>
          <p:nvPr/>
        </p:nvSpPr>
        <p:spPr>
          <a:xfrm>
            <a:off x="2246703" y="3271063"/>
            <a:ext cx="15623816" cy="7765269"/>
          </a:xfrm>
          <a:prstGeom prst="rect">
            <a:avLst/>
          </a:prstGeom>
        </p:spPr>
        <p:txBody>
          <a:bodyPr lIns="0" tIns="0" rIns="0" bIns="0" rtlCol="0" anchor="t">
            <a:spAutoFit/>
          </a:bodyPr>
          <a:lstStyle/>
          <a:p>
            <a:pPr>
              <a:lnSpc>
                <a:spcPts val="6156"/>
              </a:lnSpc>
            </a:pPr>
            <a:r>
              <a:rPr lang="en-US" sz="3709">
                <a:solidFill>
                  <a:srgbClr val="FFFFFF"/>
                </a:solidFill>
                <a:latin typeface="Anonymous Pro"/>
              </a:rPr>
              <a:t>Microsoft recognizes the trend of major companies producing their own original video content and seeks to create their own Movie Studio. The task is to investigate the current performance of different film genres at the box office and translate the results into practical recommendations to guide their decision making on the types of films to produce.</a:t>
            </a:r>
          </a:p>
          <a:p>
            <a:pPr>
              <a:lnSpc>
                <a:spcPts val="6156"/>
              </a:lnSpc>
            </a:pPr>
            <a:endParaRPr lang="en-US" sz="3709">
              <a:solidFill>
                <a:srgbClr val="FFFFFF"/>
              </a:solidFill>
              <a:latin typeface="Anonymous Pro"/>
            </a:endParaRPr>
          </a:p>
          <a:p>
            <a:pPr>
              <a:lnSpc>
                <a:spcPts val="6156"/>
              </a:lnSpc>
            </a:pPr>
            <a:endParaRPr lang="en-US" sz="3709">
              <a:solidFill>
                <a:srgbClr val="FFFFFF"/>
              </a:solidFill>
              <a:latin typeface="Anonymous Pro"/>
            </a:endParaRPr>
          </a:p>
          <a:p>
            <a:pPr>
              <a:lnSpc>
                <a:spcPts val="6156"/>
              </a:lnSpc>
            </a:pPr>
            <a:endParaRPr lang="en-US" sz="3709">
              <a:solidFill>
                <a:srgbClr val="FFFFFF"/>
              </a:solidFill>
              <a:latin typeface="Anonymous Pro"/>
            </a:endParaRPr>
          </a:p>
        </p:txBody>
      </p:sp>
      <p:sp>
        <p:nvSpPr>
          <p:cNvPr id="5" name="TextBox 5"/>
          <p:cNvSpPr txBox="1"/>
          <p:nvPr/>
        </p:nvSpPr>
        <p:spPr>
          <a:xfrm>
            <a:off x="2246703" y="1591949"/>
            <a:ext cx="13300810" cy="1034415"/>
          </a:xfrm>
          <a:prstGeom prst="rect">
            <a:avLst/>
          </a:prstGeom>
        </p:spPr>
        <p:txBody>
          <a:bodyPr lIns="0" tIns="0" rIns="0" bIns="0" rtlCol="0" anchor="t">
            <a:spAutoFit/>
          </a:bodyPr>
          <a:lstStyle/>
          <a:p>
            <a:pPr>
              <a:lnSpc>
                <a:spcPts val="7920"/>
              </a:lnSpc>
            </a:pPr>
            <a:r>
              <a:rPr lang="en-US" sz="7200">
                <a:solidFill>
                  <a:srgbClr val="FFFFFF"/>
                </a:solidFill>
                <a:latin typeface="Anonymous Pro Bold"/>
              </a:rPr>
              <a:t>Problem Statement</a:t>
            </a:r>
          </a:p>
        </p:txBody>
      </p:sp>
      <p:sp>
        <p:nvSpPr>
          <p:cNvPr id="6" name="TextBox 6"/>
          <p:cNvSpPr txBox="1"/>
          <p:nvPr/>
        </p:nvSpPr>
        <p:spPr>
          <a:xfrm rot="-5400000">
            <a:off x="-175588" y="8539627"/>
            <a:ext cx="2141876" cy="266700"/>
          </a:xfrm>
          <a:prstGeom prst="rect">
            <a:avLst/>
          </a:prstGeom>
        </p:spPr>
        <p:txBody>
          <a:bodyPr lIns="0" tIns="0" rIns="0" bIns="0" rtlCol="0" anchor="t">
            <a:spAutoFit/>
          </a:bodyPr>
          <a:lstStyle/>
          <a:p>
            <a:pPr>
              <a:lnSpc>
                <a:spcPts val="2100"/>
              </a:lnSpc>
            </a:pPr>
            <a:r>
              <a:rPr lang="en-US" sz="1500">
                <a:solidFill>
                  <a:srgbClr val="FFFFFF"/>
                </a:solidFill>
                <a:latin typeface="Anonymous Pro"/>
              </a:rPr>
              <a:t>Problem  Statement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785" r="3785" b="20471"/>
          <a:stretch>
            <a:fillRect/>
          </a:stretch>
        </p:blipFill>
        <p:spPr>
          <a:xfrm>
            <a:off x="0" y="0"/>
            <a:ext cx="18288000" cy="10287000"/>
          </a:xfrm>
          <a:prstGeom prst="rect">
            <a:avLst/>
          </a:prstGeom>
        </p:spPr>
      </p:pic>
      <p:sp>
        <p:nvSpPr>
          <p:cNvPr id="3" name="AutoShape 3"/>
          <p:cNvSpPr/>
          <p:nvPr/>
        </p:nvSpPr>
        <p:spPr>
          <a:xfrm rot="-5400000">
            <a:off x="-3912141" y="5147024"/>
            <a:ext cx="10853325" cy="9525"/>
          </a:xfrm>
          <a:prstGeom prst="rect">
            <a:avLst/>
          </a:prstGeom>
          <a:solidFill>
            <a:srgbClr val="FFFFFF"/>
          </a:solidFill>
        </p:spPr>
      </p:sp>
      <p:sp>
        <p:nvSpPr>
          <p:cNvPr id="4" name="TextBox 4"/>
          <p:cNvSpPr txBox="1"/>
          <p:nvPr/>
        </p:nvSpPr>
        <p:spPr>
          <a:xfrm>
            <a:off x="2246703" y="2352179"/>
            <a:ext cx="15746884" cy="6984219"/>
          </a:xfrm>
          <a:prstGeom prst="rect">
            <a:avLst/>
          </a:prstGeom>
        </p:spPr>
        <p:txBody>
          <a:bodyPr lIns="0" tIns="0" rIns="0" bIns="0" rtlCol="0" anchor="t">
            <a:spAutoFit/>
          </a:bodyPr>
          <a:lstStyle/>
          <a:p>
            <a:pPr>
              <a:lnSpc>
                <a:spcPts val="6156"/>
              </a:lnSpc>
            </a:pPr>
            <a:endParaRPr/>
          </a:p>
          <a:p>
            <a:pPr>
              <a:lnSpc>
                <a:spcPts val="6156"/>
              </a:lnSpc>
            </a:pPr>
            <a:r>
              <a:rPr lang="en-US" sz="3709">
                <a:solidFill>
                  <a:srgbClr val="FFFFFF"/>
                </a:solidFill>
                <a:latin typeface="Anonymous Pro"/>
              </a:rPr>
              <a:t>1. Research current film trends and analyze box office success of various movie genres.</a:t>
            </a:r>
          </a:p>
          <a:p>
            <a:pPr>
              <a:lnSpc>
                <a:spcPts val="6156"/>
              </a:lnSpc>
            </a:pPr>
            <a:r>
              <a:rPr lang="en-US" sz="3709">
                <a:solidFill>
                  <a:srgbClr val="FFFFFF"/>
                </a:solidFill>
                <a:latin typeface="Anonymous Pro"/>
              </a:rPr>
              <a:t>2. Identify the most profitable and popular movie genres in the market.</a:t>
            </a:r>
          </a:p>
          <a:p>
            <a:pPr>
              <a:lnSpc>
                <a:spcPts val="6156"/>
              </a:lnSpc>
            </a:pPr>
            <a:r>
              <a:rPr lang="en-US" sz="3709">
                <a:solidFill>
                  <a:srgbClr val="FFFFFF"/>
                </a:solidFill>
                <a:latin typeface="Anonymous Pro"/>
              </a:rPr>
              <a:t>3. Develop a list of recommendations for Microsoft's new movie studio based on the research findings.</a:t>
            </a:r>
          </a:p>
          <a:p>
            <a:pPr>
              <a:lnSpc>
                <a:spcPts val="6156"/>
              </a:lnSpc>
            </a:pPr>
            <a:endParaRPr lang="en-US" sz="3709">
              <a:solidFill>
                <a:srgbClr val="FFFFFF"/>
              </a:solidFill>
              <a:latin typeface="Anonymous Pro"/>
            </a:endParaRPr>
          </a:p>
          <a:p>
            <a:pPr>
              <a:lnSpc>
                <a:spcPts val="6156"/>
              </a:lnSpc>
            </a:pPr>
            <a:endParaRPr lang="en-US" sz="3709">
              <a:solidFill>
                <a:srgbClr val="FFFFFF"/>
              </a:solidFill>
              <a:latin typeface="Anonymous Pro"/>
            </a:endParaRPr>
          </a:p>
        </p:txBody>
      </p:sp>
      <p:sp>
        <p:nvSpPr>
          <p:cNvPr id="5" name="TextBox 5"/>
          <p:cNvSpPr txBox="1"/>
          <p:nvPr/>
        </p:nvSpPr>
        <p:spPr>
          <a:xfrm>
            <a:off x="2246703" y="1085850"/>
            <a:ext cx="13300810" cy="1034415"/>
          </a:xfrm>
          <a:prstGeom prst="rect">
            <a:avLst/>
          </a:prstGeom>
        </p:spPr>
        <p:txBody>
          <a:bodyPr lIns="0" tIns="0" rIns="0" bIns="0" rtlCol="0" anchor="t">
            <a:spAutoFit/>
          </a:bodyPr>
          <a:lstStyle/>
          <a:p>
            <a:pPr>
              <a:lnSpc>
                <a:spcPts val="7920"/>
              </a:lnSpc>
            </a:pPr>
            <a:r>
              <a:rPr lang="en-US" sz="7200">
                <a:solidFill>
                  <a:srgbClr val="FFFFFF"/>
                </a:solidFill>
                <a:latin typeface="Anonymous Pro Bold"/>
              </a:rPr>
              <a:t>Analysis Objectives</a:t>
            </a:r>
          </a:p>
        </p:txBody>
      </p:sp>
      <p:sp>
        <p:nvSpPr>
          <p:cNvPr id="6" name="TextBox 6"/>
          <p:cNvSpPr txBox="1"/>
          <p:nvPr/>
        </p:nvSpPr>
        <p:spPr>
          <a:xfrm rot="-5400000">
            <a:off x="-175588" y="8539627"/>
            <a:ext cx="2141876" cy="266700"/>
          </a:xfrm>
          <a:prstGeom prst="rect">
            <a:avLst/>
          </a:prstGeom>
        </p:spPr>
        <p:txBody>
          <a:bodyPr lIns="0" tIns="0" rIns="0" bIns="0" rtlCol="0" anchor="t">
            <a:spAutoFit/>
          </a:bodyPr>
          <a:lstStyle/>
          <a:p>
            <a:pPr>
              <a:lnSpc>
                <a:spcPts val="2100"/>
              </a:lnSpc>
            </a:pPr>
            <a:r>
              <a:rPr lang="en-US" sz="1500">
                <a:solidFill>
                  <a:srgbClr val="FFFFFF"/>
                </a:solidFill>
                <a:latin typeface="Anonymous Pro"/>
              </a:rPr>
              <a:t>Analysis Objectives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5801" b="35627"/>
          <a:stretch>
            <a:fillRect/>
          </a:stretch>
        </p:blipFill>
        <p:spPr>
          <a:xfrm>
            <a:off x="0" y="0"/>
            <a:ext cx="18288000" cy="10287000"/>
          </a:xfrm>
          <a:prstGeom prst="rect">
            <a:avLst/>
          </a:prstGeom>
        </p:spPr>
      </p:pic>
      <p:sp>
        <p:nvSpPr>
          <p:cNvPr id="3" name="TextBox 3"/>
          <p:cNvSpPr txBox="1"/>
          <p:nvPr/>
        </p:nvSpPr>
        <p:spPr>
          <a:xfrm>
            <a:off x="150798" y="6247194"/>
            <a:ext cx="7758401" cy="1236345"/>
          </a:xfrm>
          <a:prstGeom prst="rect">
            <a:avLst/>
          </a:prstGeom>
        </p:spPr>
        <p:txBody>
          <a:bodyPr lIns="0" tIns="0" rIns="0" bIns="0" rtlCol="0" anchor="t">
            <a:spAutoFit/>
          </a:bodyPr>
          <a:lstStyle/>
          <a:p>
            <a:pPr>
              <a:lnSpc>
                <a:spcPts val="10080"/>
              </a:lnSpc>
              <a:spcBef>
                <a:spcPct val="0"/>
              </a:spcBef>
            </a:pPr>
            <a:r>
              <a:rPr lang="en-US" sz="7200">
                <a:solidFill>
                  <a:srgbClr val="FFFFFF"/>
                </a:solidFill>
                <a:latin typeface="Anonymous Pro Bold"/>
              </a:rPr>
              <a:t> </a:t>
            </a:r>
            <a:r>
              <a:rPr lang="en-US" sz="7200">
                <a:solidFill>
                  <a:srgbClr val="FFFFFF"/>
                </a:solidFill>
                <a:latin typeface="Anonymous Pro"/>
              </a:rPr>
              <a:t>DATA ANALYSIS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785" r="3785" b="20471"/>
          <a:stretch>
            <a:fillRect/>
          </a:stretch>
        </p:blipFill>
        <p:spPr>
          <a:xfrm>
            <a:off x="59315" y="8286"/>
            <a:ext cx="18288000" cy="10287000"/>
          </a:xfrm>
          <a:prstGeom prst="rect">
            <a:avLst/>
          </a:prstGeom>
        </p:spPr>
      </p:pic>
      <p:sp>
        <p:nvSpPr>
          <p:cNvPr id="3" name="AutoShape 3"/>
          <p:cNvSpPr/>
          <p:nvPr/>
        </p:nvSpPr>
        <p:spPr>
          <a:xfrm rot="-5400000">
            <a:off x="-3912141" y="5147024"/>
            <a:ext cx="10853325" cy="9525"/>
          </a:xfrm>
          <a:prstGeom prst="rect">
            <a:avLst/>
          </a:prstGeom>
          <a:solidFill>
            <a:srgbClr val="FFFFFF"/>
          </a:solidFill>
        </p:spPr>
      </p:sp>
      <p:sp>
        <p:nvSpPr>
          <p:cNvPr id="4" name="TextBox 4"/>
          <p:cNvSpPr txBox="1"/>
          <p:nvPr/>
        </p:nvSpPr>
        <p:spPr>
          <a:xfrm>
            <a:off x="2246703" y="2238317"/>
            <a:ext cx="16041297" cy="7233431"/>
          </a:xfrm>
          <a:prstGeom prst="rect">
            <a:avLst/>
          </a:prstGeom>
        </p:spPr>
        <p:txBody>
          <a:bodyPr lIns="0" tIns="0" rIns="0" bIns="0" rtlCol="0" anchor="t">
            <a:spAutoFit/>
          </a:bodyPr>
          <a:lstStyle/>
          <a:p>
            <a:pPr>
              <a:lnSpc>
                <a:spcPts val="7269"/>
              </a:lnSpc>
            </a:pPr>
            <a:r>
              <a:rPr lang="en-US" sz="3709" dirty="0">
                <a:solidFill>
                  <a:srgbClr val="FFFFFF"/>
                </a:solidFill>
                <a:latin typeface="Anonymous Pro"/>
              </a:rPr>
              <a:t>The steps taken to prepare the data for analysis were:</a:t>
            </a:r>
          </a:p>
          <a:p>
            <a:pPr marL="800776" lvl="1" indent="-400388">
              <a:lnSpc>
                <a:spcPts val="7269"/>
              </a:lnSpc>
              <a:buFont typeface="Arial"/>
              <a:buChar char="•"/>
            </a:pPr>
            <a:r>
              <a:rPr lang="en-US" sz="3709" dirty="0">
                <a:solidFill>
                  <a:srgbClr val="FFFFFF"/>
                </a:solidFill>
                <a:latin typeface="Anonymous Pro"/>
              </a:rPr>
              <a:t>Merging the datasets; </a:t>
            </a:r>
            <a:r>
              <a:rPr lang="en-US" sz="3709" dirty="0" err="1">
                <a:solidFill>
                  <a:srgbClr val="FFFFFF"/>
                </a:solidFill>
                <a:latin typeface="Anonymous Pro"/>
              </a:rPr>
              <a:t>movie_budgets</a:t>
            </a:r>
            <a:r>
              <a:rPr lang="en-US" sz="3709" dirty="0">
                <a:solidFill>
                  <a:srgbClr val="FFFFFF"/>
                </a:solidFill>
                <a:latin typeface="Anonymous Pro"/>
              </a:rPr>
              <a:t>, </a:t>
            </a:r>
            <a:r>
              <a:rPr lang="en-US" sz="3709" dirty="0" err="1">
                <a:solidFill>
                  <a:srgbClr val="FFFFFF"/>
                </a:solidFill>
                <a:latin typeface="Anonymous Pro"/>
              </a:rPr>
              <a:t>tmdb</a:t>
            </a:r>
            <a:r>
              <a:rPr lang="en-US" sz="3709" dirty="0">
                <a:solidFill>
                  <a:srgbClr val="FFFFFF"/>
                </a:solidFill>
                <a:latin typeface="Anonymous Pro"/>
              </a:rPr>
              <a:t> and </a:t>
            </a:r>
            <a:r>
              <a:rPr lang="en-US" sz="3709" dirty="0" err="1">
                <a:solidFill>
                  <a:srgbClr val="FFFFFF"/>
                </a:solidFill>
                <a:latin typeface="Anonymous Pro"/>
              </a:rPr>
              <a:t>title_basics</a:t>
            </a:r>
            <a:r>
              <a:rPr lang="en-US" sz="3709" dirty="0">
                <a:solidFill>
                  <a:srgbClr val="FFFFFF"/>
                </a:solidFill>
                <a:latin typeface="Anonymous Pro"/>
              </a:rPr>
              <a:t>.</a:t>
            </a:r>
          </a:p>
          <a:p>
            <a:pPr marL="800776" lvl="1" indent="-400388">
              <a:lnSpc>
                <a:spcPts val="7269"/>
              </a:lnSpc>
              <a:buFont typeface="Arial"/>
              <a:buChar char="•"/>
            </a:pPr>
            <a:r>
              <a:rPr lang="en-US" sz="3709" dirty="0">
                <a:solidFill>
                  <a:srgbClr val="FFFFFF"/>
                </a:solidFill>
                <a:latin typeface="Anonymous Pro"/>
              </a:rPr>
              <a:t>Dropping the columns that are redundant and not required for the analysis.</a:t>
            </a:r>
          </a:p>
          <a:p>
            <a:pPr marL="800776" lvl="1" indent="-400388">
              <a:lnSpc>
                <a:spcPts val="7269"/>
              </a:lnSpc>
              <a:buFont typeface="Arial"/>
              <a:buChar char="•"/>
            </a:pPr>
            <a:r>
              <a:rPr lang="en-US" sz="3709" dirty="0">
                <a:solidFill>
                  <a:srgbClr val="FFFFFF"/>
                </a:solidFill>
                <a:latin typeface="Anonymous Pro"/>
              </a:rPr>
              <a:t>Checking for and imputing null values.</a:t>
            </a:r>
          </a:p>
          <a:p>
            <a:pPr marL="800776" lvl="1" indent="-400388">
              <a:lnSpc>
                <a:spcPts val="7269"/>
              </a:lnSpc>
              <a:buFont typeface="Arial"/>
              <a:buChar char="•"/>
            </a:pPr>
            <a:r>
              <a:rPr lang="en-US" sz="3709" dirty="0">
                <a:solidFill>
                  <a:srgbClr val="FFFFFF"/>
                </a:solidFill>
                <a:latin typeface="Anonymous Pro"/>
              </a:rPr>
              <a:t>Checking for duplicated entries and dropping them.</a:t>
            </a:r>
          </a:p>
          <a:p>
            <a:pPr marL="800776" lvl="1" indent="-400388">
              <a:lnSpc>
                <a:spcPts val="7269"/>
              </a:lnSpc>
              <a:buFont typeface="Arial"/>
              <a:buChar char="•"/>
            </a:pPr>
            <a:r>
              <a:rPr lang="en-US" sz="3709" dirty="0">
                <a:solidFill>
                  <a:srgbClr val="FFFFFF"/>
                </a:solidFill>
                <a:latin typeface="Anonymous Pro"/>
              </a:rPr>
              <a:t>Converting the </a:t>
            </a:r>
            <a:r>
              <a:rPr lang="en-US" sz="3709" dirty="0" err="1">
                <a:solidFill>
                  <a:srgbClr val="FFFFFF"/>
                </a:solidFill>
                <a:latin typeface="Anonymous Pro"/>
              </a:rPr>
              <a:t>production_budget</a:t>
            </a:r>
            <a:r>
              <a:rPr lang="en-US" sz="3709" dirty="0">
                <a:solidFill>
                  <a:srgbClr val="FFFFFF"/>
                </a:solidFill>
                <a:latin typeface="Anonymous Pro"/>
              </a:rPr>
              <a:t>, </a:t>
            </a:r>
            <a:r>
              <a:rPr lang="en-US" sz="3709" dirty="0" err="1">
                <a:solidFill>
                  <a:srgbClr val="FFFFFF"/>
                </a:solidFill>
                <a:latin typeface="Anonymous Pro"/>
              </a:rPr>
              <a:t>domestic_gross</a:t>
            </a:r>
            <a:r>
              <a:rPr lang="en-US" sz="3709" dirty="0">
                <a:solidFill>
                  <a:srgbClr val="FFFFFF"/>
                </a:solidFill>
                <a:latin typeface="Anonymous Pro"/>
              </a:rPr>
              <a:t> and </a:t>
            </a:r>
            <a:r>
              <a:rPr lang="en-US" sz="3709" dirty="0" err="1">
                <a:solidFill>
                  <a:srgbClr val="FFFFFF"/>
                </a:solidFill>
                <a:latin typeface="Anonymous Pro"/>
              </a:rPr>
              <a:t>worldwide_gross</a:t>
            </a:r>
            <a:r>
              <a:rPr lang="en-US" sz="3709" dirty="0">
                <a:solidFill>
                  <a:srgbClr val="FFFFFF"/>
                </a:solidFill>
                <a:latin typeface="Anonymous Pro"/>
              </a:rPr>
              <a:t> columns into numeric columns.</a:t>
            </a:r>
          </a:p>
        </p:txBody>
      </p:sp>
      <p:sp>
        <p:nvSpPr>
          <p:cNvPr id="5" name="TextBox 5"/>
          <p:cNvSpPr txBox="1"/>
          <p:nvPr/>
        </p:nvSpPr>
        <p:spPr>
          <a:xfrm>
            <a:off x="2246703" y="1085850"/>
            <a:ext cx="13300810" cy="1034415"/>
          </a:xfrm>
          <a:prstGeom prst="rect">
            <a:avLst/>
          </a:prstGeom>
        </p:spPr>
        <p:txBody>
          <a:bodyPr lIns="0" tIns="0" rIns="0" bIns="0" rtlCol="0" anchor="t">
            <a:spAutoFit/>
          </a:bodyPr>
          <a:lstStyle/>
          <a:p>
            <a:pPr>
              <a:lnSpc>
                <a:spcPts val="7920"/>
              </a:lnSpc>
            </a:pPr>
            <a:r>
              <a:rPr lang="en-US" sz="7200">
                <a:solidFill>
                  <a:srgbClr val="FFFFFF"/>
                </a:solidFill>
                <a:latin typeface="Anonymous Pro Bold"/>
              </a:rPr>
              <a:t>Data Preparation</a:t>
            </a:r>
          </a:p>
        </p:txBody>
      </p:sp>
      <p:sp>
        <p:nvSpPr>
          <p:cNvPr id="6" name="TextBox 6"/>
          <p:cNvSpPr txBox="1"/>
          <p:nvPr/>
        </p:nvSpPr>
        <p:spPr>
          <a:xfrm rot="-5400000">
            <a:off x="-175588" y="8539627"/>
            <a:ext cx="2141876" cy="266700"/>
          </a:xfrm>
          <a:prstGeom prst="rect">
            <a:avLst/>
          </a:prstGeom>
        </p:spPr>
        <p:txBody>
          <a:bodyPr lIns="0" tIns="0" rIns="0" bIns="0" rtlCol="0" anchor="t">
            <a:spAutoFit/>
          </a:bodyPr>
          <a:lstStyle/>
          <a:p>
            <a:pPr>
              <a:lnSpc>
                <a:spcPts val="2100"/>
              </a:lnSpc>
            </a:pPr>
            <a:r>
              <a:rPr lang="en-US" sz="1500">
                <a:solidFill>
                  <a:srgbClr val="FFFFFF"/>
                </a:solidFill>
                <a:latin typeface="Anonymous Pro"/>
              </a:rPr>
              <a:t>Data Preparation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461" t="7476"/>
          <a:stretch>
            <a:fillRect/>
          </a:stretch>
        </p:blipFill>
        <p:spPr>
          <a:xfrm>
            <a:off x="864072" y="2554541"/>
            <a:ext cx="16559856" cy="5177919"/>
          </a:xfrm>
          <a:prstGeom prst="rect">
            <a:avLst/>
          </a:prstGeom>
        </p:spPr>
      </p:pic>
      <p:sp>
        <p:nvSpPr>
          <p:cNvPr id="3" name="TextBox 3"/>
          <p:cNvSpPr txBox="1"/>
          <p:nvPr/>
        </p:nvSpPr>
        <p:spPr>
          <a:xfrm>
            <a:off x="1028700" y="791769"/>
            <a:ext cx="13300810" cy="689610"/>
          </a:xfrm>
          <a:prstGeom prst="rect">
            <a:avLst/>
          </a:prstGeom>
        </p:spPr>
        <p:txBody>
          <a:bodyPr lIns="0" tIns="0" rIns="0" bIns="0" rtlCol="0" anchor="t">
            <a:spAutoFit/>
          </a:bodyPr>
          <a:lstStyle/>
          <a:p>
            <a:pPr>
              <a:lnSpc>
                <a:spcPts val="5280"/>
              </a:lnSpc>
            </a:pPr>
            <a:r>
              <a:rPr lang="en-US" sz="4800">
                <a:solidFill>
                  <a:srgbClr val="1A2854"/>
                </a:solidFill>
                <a:latin typeface="Anonymous Pro"/>
              </a:rPr>
              <a:t>Top 10 Genres</a:t>
            </a:r>
          </a:p>
        </p:txBody>
      </p:sp>
      <p:sp>
        <p:nvSpPr>
          <p:cNvPr id="4" name="TextBox 4"/>
          <p:cNvSpPr txBox="1"/>
          <p:nvPr/>
        </p:nvSpPr>
        <p:spPr>
          <a:xfrm>
            <a:off x="1028700" y="8390970"/>
            <a:ext cx="16815680" cy="580390"/>
          </a:xfrm>
          <a:prstGeom prst="rect">
            <a:avLst/>
          </a:prstGeom>
        </p:spPr>
        <p:txBody>
          <a:bodyPr lIns="0" tIns="0" rIns="0" bIns="0" rtlCol="0" anchor="t">
            <a:spAutoFit/>
          </a:bodyPr>
          <a:lstStyle/>
          <a:p>
            <a:pPr algn="ctr">
              <a:lnSpc>
                <a:spcPts val="4759"/>
              </a:lnSpc>
            </a:pPr>
            <a:r>
              <a:rPr lang="en-US" sz="3399">
                <a:solidFill>
                  <a:srgbClr val="1A2854"/>
                </a:solidFill>
                <a:latin typeface="Canva Sans"/>
              </a:rPr>
              <a:t>Majority of the movies in the data belonged to the Drama genre.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865" t="6394"/>
          <a:stretch>
            <a:fillRect/>
          </a:stretch>
        </p:blipFill>
        <p:spPr>
          <a:xfrm>
            <a:off x="163658" y="2660033"/>
            <a:ext cx="8607327" cy="3686700"/>
          </a:xfrm>
          <a:prstGeom prst="rect">
            <a:avLst/>
          </a:prstGeom>
        </p:spPr>
      </p:pic>
      <p:pic>
        <p:nvPicPr>
          <p:cNvPr id="3" name="Picture 3"/>
          <p:cNvPicPr>
            <a:picLocks noChangeAspect="1"/>
          </p:cNvPicPr>
          <p:nvPr/>
        </p:nvPicPr>
        <p:blipFill>
          <a:blip r:embed="rId3"/>
          <a:srcRect l="3168" t="4635"/>
          <a:stretch>
            <a:fillRect/>
          </a:stretch>
        </p:blipFill>
        <p:spPr>
          <a:xfrm>
            <a:off x="9144000" y="2565857"/>
            <a:ext cx="8939154" cy="3875053"/>
          </a:xfrm>
          <a:prstGeom prst="rect">
            <a:avLst/>
          </a:prstGeom>
        </p:spPr>
      </p:pic>
      <p:sp>
        <p:nvSpPr>
          <p:cNvPr id="4" name="TextBox 4"/>
          <p:cNvSpPr txBox="1"/>
          <p:nvPr/>
        </p:nvSpPr>
        <p:spPr>
          <a:xfrm>
            <a:off x="655685" y="1066800"/>
            <a:ext cx="16230600" cy="689610"/>
          </a:xfrm>
          <a:prstGeom prst="rect">
            <a:avLst/>
          </a:prstGeom>
        </p:spPr>
        <p:txBody>
          <a:bodyPr lIns="0" tIns="0" rIns="0" bIns="0" rtlCol="0" anchor="t">
            <a:spAutoFit/>
          </a:bodyPr>
          <a:lstStyle/>
          <a:p>
            <a:pPr>
              <a:lnSpc>
                <a:spcPts val="5280"/>
              </a:lnSpc>
            </a:pPr>
            <a:r>
              <a:rPr lang="en-US" sz="4800">
                <a:solidFill>
                  <a:srgbClr val="1A2854"/>
                </a:solidFill>
                <a:latin typeface="Anonymous Pro"/>
              </a:rPr>
              <a:t>Top 10 Movies by the Gross Amount</a:t>
            </a:r>
          </a:p>
        </p:txBody>
      </p:sp>
      <p:sp>
        <p:nvSpPr>
          <p:cNvPr id="5" name="TextBox 5"/>
          <p:cNvSpPr txBox="1"/>
          <p:nvPr/>
        </p:nvSpPr>
        <p:spPr>
          <a:xfrm>
            <a:off x="1028700" y="8254492"/>
            <a:ext cx="16815680" cy="1180465"/>
          </a:xfrm>
          <a:prstGeom prst="rect">
            <a:avLst/>
          </a:prstGeom>
        </p:spPr>
        <p:txBody>
          <a:bodyPr lIns="0" tIns="0" rIns="0" bIns="0" rtlCol="0" anchor="t">
            <a:spAutoFit/>
          </a:bodyPr>
          <a:lstStyle/>
          <a:p>
            <a:pPr algn="ctr">
              <a:lnSpc>
                <a:spcPts val="4759"/>
              </a:lnSpc>
            </a:pPr>
            <a:r>
              <a:rPr lang="en-US" sz="3399">
                <a:solidFill>
                  <a:srgbClr val="1A2854"/>
                </a:solidFill>
                <a:latin typeface="Canva Sans"/>
              </a:rPr>
              <a:t>Six of the ten top grossing movies belonged to the Action,Adventure and Sci-Fi Genre.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5722"/>
          <a:stretch>
            <a:fillRect/>
          </a:stretch>
        </p:blipFill>
        <p:spPr>
          <a:xfrm>
            <a:off x="1028700" y="1639509"/>
            <a:ext cx="16230600" cy="6252777"/>
          </a:xfrm>
          <a:prstGeom prst="rect">
            <a:avLst/>
          </a:prstGeom>
        </p:spPr>
      </p:pic>
      <p:sp>
        <p:nvSpPr>
          <p:cNvPr id="3" name="TextBox 3"/>
          <p:cNvSpPr txBox="1"/>
          <p:nvPr/>
        </p:nvSpPr>
        <p:spPr>
          <a:xfrm>
            <a:off x="1028700" y="521018"/>
            <a:ext cx="16230600" cy="689610"/>
          </a:xfrm>
          <a:prstGeom prst="rect">
            <a:avLst/>
          </a:prstGeom>
        </p:spPr>
        <p:txBody>
          <a:bodyPr lIns="0" tIns="0" rIns="0" bIns="0" rtlCol="0" anchor="t">
            <a:spAutoFit/>
          </a:bodyPr>
          <a:lstStyle/>
          <a:p>
            <a:pPr>
              <a:lnSpc>
                <a:spcPts val="5280"/>
              </a:lnSpc>
            </a:pPr>
            <a:r>
              <a:rPr lang="en-US" sz="4800">
                <a:solidFill>
                  <a:srgbClr val="1A2854"/>
                </a:solidFill>
                <a:latin typeface="Anonymous Pro"/>
              </a:rPr>
              <a:t>Top 10 Movies by the Production Budget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423</Words>
  <Application>Microsoft Macintosh PowerPoint</Application>
  <PresentationFormat>Custom</PresentationFormat>
  <Paragraphs>48</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Anonymous Pro Bold</vt:lpstr>
      <vt:lpstr>Arial</vt:lpstr>
      <vt:lpstr>Canva Sans</vt:lpstr>
      <vt:lpstr>Calibri</vt:lpstr>
      <vt:lpstr>Anonymous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White Ripped Paper Rock Music Presentation</dc:title>
  <cp:lastModifiedBy>Kamau, Roselynn Nyambia (STUDENTS)</cp:lastModifiedBy>
  <cp:revision>2</cp:revision>
  <dcterms:created xsi:type="dcterms:W3CDTF">2006-08-16T00:00:00Z</dcterms:created>
  <dcterms:modified xsi:type="dcterms:W3CDTF">2023-02-17T22:29:56Z</dcterms:modified>
  <dc:identifier>DAFa3MHHpKM</dc:identifier>
</cp:coreProperties>
</file>